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6858000" cx="12192000"/>
  <p:notesSz cx="6858000" cy="9144000"/>
  <p:embeddedFontLst>
    <p:embeddedFont>
      <p:font typeface="Play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font" Target="fonts/Play-bold.fntdata"/><Relationship Id="rId14" Type="http://schemas.openxmlformats.org/officeDocument/2006/relationships/font" Target="fonts/Play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122363"/>
            <a:ext cx="9144000" cy="2209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24000" y="4346774"/>
            <a:ext cx="9144000" cy="1066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4147139" y="-1111330"/>
            <a:ext cx="3903819" cy="10442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7247010" y="2070171"/>
            <a:ext cx="558468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913010" y="-482529"/>
            <a:ext cx="5584681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1474236" y="1514688"/>
            <a:ext cx="8584164" cy="3138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1474236" y="4963885"/>
            <a:ext cx="8584165" cy="1125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77824" y="2159175"/>
            <a:ext cx="4977453" cy="4017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6328391" y="2159175"/>
            <a:ext cx="4985785" cy="4017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81348" y="602671"/>
            <a:ext cx="10429303" cy="768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81349" y="1696325"/>
            <a:ext cx="4963538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881349" y="2344025"/>
            <a:ext cx="4963538" cy="3833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6322669" y="1696325"/>
            <a:ext cx="4987982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6322669" y="2344025"/>
            <a:ext cx="4987982" cy="3833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39788" y="807868"/>
            <a:ext cx="3640713" cy="2062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5432898" y="807867"/>
            <a:ext cx="5922489" cy="5053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839788" y="3000652"/>
            <a:ext cx="3640713" cy="2868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820881"/>
            <a:ext cx="3639312" cy="2062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5247408" y="919595"/>
            <a:ext cx="6107979" cy="5013614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3000652"/>
            <a:ext cx="3643889" cy="2868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rgbClr val="ACBDB7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Play"/>
              <a:buNone/>
              <a:defRPr b="0" i="0" sz="32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een Lock In A 3D Electronic System" id="173" name="Google Shape;173;p27"/>
          <p:cNvPicPr preferRelativeResize="0"/>
          <p:nvPr/>
        </p:nvPicPr>
        <p:blipFill rotWithShape="1">
          <a:blip r:embed="rId3">
            <a:alphaModFix/>
          </a:blip>
          <a:srcRect b="285" l="0" r="1" t="0"/>
          <a:stretch/>
        </p:blipFill>
        <p:spPr>
          <a:xfrm>
            <a:off x="3" y="-22"/>
            <a:ext cx="12191997" cy="685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/>
          <p:nvPr/>
        </p:nvSpPr>
        <p:spPr>
          <a:xfrm rot="-5400000">
            <a:off x="-2206190" y="2206184"/>
            <a:ext cx="6858003" cy="244562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000000">
                  <a:alpha val="23921"/>
                </a:srgbClr>
              </a:gs>
              <a:gs pos="85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7"/>
          <p:cNvSpPr/>
          <p:nvPr/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8000">
                <a:srgbClr val="000000">
                  <a:alpha val="23921"/>
                </a:srgbClr>
              </a:gs>
              <a:gs pos="85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 txBox="1"/>
          <p:nvPr>
            <p:ph type="ctrTitle"/>
          </p:nvPr>
        </p:nvSpPr>
        <p:spPr>
          <a:xfrm>
            <a:off x="6096006" y="728897"/>
            <a:ext cx="5452529" cy="372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400"/>
              <a:buFont typeface="Play"/>
              <a:buNone/>
            </a:pPr>
            <a:r>
              <a:rPr lang="en-US" sz="5400">
                <a:solidFill>
                  <a:srgbClr val="F2F2F2"/>
                </a:solidFill>
              </a:rPr>
              <a:t>ARM TrustZone </a:t>
            </a:r>
            <a:r>
              <a:rPr lang="en-US" sz="5200">
                <a:solidFill>
                  <a:srgbClr val="F2F2F2"/>
                </a:solidFill>
              </a:rPr>
              <a:t>Password </a:t>
            </a:r>
            <a:r>
              <a:rPr lang="en-US" sz="5200">
                <a:solidFill>
                  <a:srgbClr val="FFFFFF"/>
                </a:solidFill>
              </a:rPr>
              <a:t>Manager</a:t>
            </a:r>
            <a:endParaRPr/>
          </a:p>
        </p:txBody>
      </p:sp>
      <p:sp>
        <p:nvSpPr>
          <p:cNvPr id="177" name="Google Shape;177;p27"/>
          <p:cNvSpPr txBox="1"/>
          <p:nvPr>
            <p:ph idx="1" type="subTitle"/>
          </p:nvPr>
        </p:nvSpPr>
        <p:spPr>
          <a:xfrm>
            <a:off x="444843" y="4757549"/>
            <a:ext cx="5449479" cy="16715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b="1" lang="en-US">
                <a:solidFill>
                  <a:srgbClr val="FFFFFF"/>
                </a:solidFill>
              </a:rPr>
              <a:t>THARUN KUMAR JAYAPRAKASH(TJ2557)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b="1" lang="en-US">
                <a:solidFill>
                  <a:srgbClr val="FFFFFF"/>
                </a:solidFill>
              </a:rPr>
              <a:t>HUGO MATEOUSK(HM2953)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b="1" lang="en-US">
                <a:solidFill>
                  <a:srgbClr val="FFFFFF"/>
                </a:solidFill>
              </a:rPr>
              <a:t>ESTIMATED TOTAL HOURS: 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/>
          </a:blip>
          <a:srcRect b="-1" l="681" r="0" t="11935"/>
          <a:stretch/>
        </p:blipFill>
        <p:spPr>
          <a:xfrm>
            <a:off x="0" y="0"/>
            <a:ext cx="444843" cy="43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1102368" y="694268"/>
            <a:ext cx="3553510" cy="5477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Plans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(Past Week)</a:t>
            </a:r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0" y="202912"/>
            <a:ext cx="1910252" cy="709660"/>
            <a:chOff x="2267504" y="2540250"/>
            <a:chExt cx="1990951" cy="739640"/>
          </a:xfrm>
        </p:grpSpPr>
        <p:sp>
          <p:nvSpPr>
            <p:cNvPr id="186" name="Google Shape;186;p28"/>
            <p:cNvSpPr/>
            <p:nvPr/>
          </p:nvSpPr>
          <p:spPr>
            <a:xfrm>
              <a:off x="2267504" y="254025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267504" y="2993660"/>
              <a:ext cx="1990951" cy="286230"/>
            </a:xfrm>
            <a:custGeom>
              <a:rect b="b" l="l" r="r" t="t"/>
              <a:pathLst>
                <a:path extrusionOk="0" h="286230" w="1990951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8"/>
          <p:cNvGrpSpPr/>
          <p:nvPr/>
        </p:nvGrpSpPr>
        <p:grpSpPr>
          <a:xfrm>
            <a:off x="4737426" y="2203010"/>
            <a:ext cx="975169" cy="975171"/>
            <a:chOff x="5829300" y="3162300"/>
            <a:chExt cx="532256" cy="532257"/>
          </a:xfrm>
        </p:grpSpPr>
        <p:sp>
          <p:nvSpPr>
            <p:cNvPr id="189" name="Google Shape;189;p28"/>
            <p:cNvSpPr/>
            <p:nvPr/>
          </p:nvSpPr>
          <p:spPr>
            <a:xfrm>
              <a:off x="5859208" y="3192208"/>
              <a:ext cx="112966" cy="112966"/>
            </a:xfrm>
            <a:custGeom>
              <a:rect b="b" l="l" r="r" t="t"/>
              <a:pathLst>
                <a:path extrusionOk="0" h="112966" w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5831205" y="3164205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5829300" y="3162300"/>
              <a:ext cx="294131" cy="294131"/>
            </a:xfrm>
            <a:custGeom>
              <a:rect b="b" l="l" r="r" t="t"/>
              <a:pathLst>
                <a:path extrusionOk="0" h="294131" w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5837205" y="3170110"/>
              <a:ext cx="337184" cy="337280"/>
            </a:xfrm>
            <a:custGeom>
              <a:rect b="b" l="l" r="r" t="t"/>
              <a:pathLst>
                <a:path extrusionOk="0" h="337280" w="337184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5853207" y="3186207"/>
              <a:ext cx="364617" cy="364617"/>
            </a:xfrm>
            <a:custGeom>
              <a:rect b="b" l="l" r="r" t="t"/>
              <a:pathLst>
                <a:path extrusionOk="0" h="364617" w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5875305" y="3208305"/>
              <a:ext cx="380238" cy="380238"/>
            </a:xfrm>
            <a:custGeom>
              <a:rect b="b" l="l" r="r" t="t"/>
              <a:pathLst>
                <a:path extrusionOk="0" h="380238" w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5902832" y="3235832"/>
              <a:ext cx="385191" cy="385191"/>
            </a:xfrm>
            <a:custGeom>
              <a:rect b="b" l="l" r="r" t="t"/>
              <a:pathLst>
                <a:path extrusionOk="0" h="385191" w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5935789" y="3268313"/>
              <a:ext cx="379761" cy="380237"/>
            </a:xfrm>
            <a:custGeom>
              <a:rect b="b" l="l" r="r" t="t"/>
              <a:pathLst>
                <a:path extrusionOk="0" h="380237" w="379761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5972841" y="3305841"/>
              <a:ext cx="364807" cy="364807"/>
            </a:xfrm>
            <a:custGeom>
              <a:rect b="b" l="l" r="r" t="t"/>
              <a:pathLst>
                <a:path extrusionOk="0" h="364807" w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016370" y="3349466"/>
              <a:ext cx="337280" cy="337280"/>
            </a:xfrm>
            <a:custGeom>
              <a:rect b="b" l="l" r="r" t="t"/>
              <a:pathLst>
                <a:path extrusionOk="0" h="337280" w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067329" y="3400425"/>
              <a:ext cx="294227" cy="294132"/>
            </a:xfrm>
            <a:custGeom>
              <a:rect b="b" l="l" r="r" t="t"/>
              <a:pathLst>
                <a:path extrusionOk="0" h="294132" w="294227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129337" y="3462337"/>
              <a:ext cx="230314" cy="230314"/>
            </a:xfrm>
            <a:custGeom>
              <a:rect b="b" l="l" r="r" t="t"/>
              <a:pathLst>
                <a:path extrusionOk="0" h="230314" w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218682" y="3551682"/>
              <a:ext cx="112871" cy="112871"/>
            </a:xfrm>
            <a:custGeom>
              <a:rect b="b" l="l" r="r" t="t"/>
              <a:pathLst>
                <a:path extrusionOk="0" h="112871" w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28"/>
          <p:cNvSpPr/>
          <p:nvPr/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29803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28"/>
          <p:cNvGrpSpPr/>
          <p:nvPr/>
        </p:nvGrpSpPr>
        <p:grpSpPr>
          <a:xfrm>
            <a:off x="6234868" y="1131377"/>
            <a:ext cx="5217173" cy="4350274"/>
            <a:chOff x="0" y="531"/>
            <a:chExt cx="5217173" cy="4350274"/>
          </a:xfrm>
        </p:grpSpPr>
        <p:sp>
          <p:nvSpPr>
            <p:cNvPr id="205" name="Google Shape;205;p28"/>
            <p:cNvSpPr/>
            <p:nvPr/>
          </p:nvSpPr>
          <p:spPr>
            <a:xfrm>
              <a:off x="0" y="531"/>
              <a:ext cx="5217173" cy="1242935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375988" y="280191"/>
              <a:ext cx="683614" cy="68361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1435590" y="531"/>
              <a:ext cx="3781582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 txBox="1"/>
            <p:nvPr/>
          </p:nvSpPr>
          <p:spPr>
            <a:xfrm>
              <a:off x="1435590" y="531"/>
              <a:ext cx="3781582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525" lIns="131525" spcFirstLastPara="1" rIns="131525" wrap="square" tIns="13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Initial plan: Utilize Trusty from AOSP for password manager application development</a:t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0" y="1554201"/>
              <a:ext cx="5217173" cy="1242935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375988" y="1833861"/>
              <a:ext cx="683614" cy="68361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1435590" y="1554201"/>
              <a:ext cx="3781582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 txBox="1"/>
            <p:nvPr/>
          </p:nvSpPr>
          <p:spPr>
            <a:xfrm>
              <a:off x="1435590" y="1554201"/>
              <a:ext cx="3781582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525" lIns="131525" spcFirstLastPara="1" rIns="131525" wrap="square" tIns="13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Setup Trusty environment and explore development possibilities</a:t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0" y="3107870"/>
              <a:ext cx="5217173" cy="1242935"/>
            </a:xfrm>
            <a:prstGeom prst="roundRect">
              <a:avLst>
                <a:gd fmla="val 10000" name="adj"/>
              </a:avLst>
            </a:prstGeom>
            <a:solidFill>
              <a:srgbClr val="CAD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375988" y="3387531"/>
              <a:ext cx="683614" cy="68361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1435590" y="3107870"/>
              <a:ext cx="3781582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 txBox="1"/>
            <p:nvPr/>
          </p:nvSpPr>
          <p:spPr>
            <a:xfrm>
              <a:off x="1435590" y="3107870"/>
              <a:ext cx="3781582" cy="124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1525" lIns="131525" spcFirstLastPara="1" rIns="131525" wrap="square" tIns="131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Expected progress: Begin development of password manager application on Trusty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9"/>
          <p:cNvSpPr txBox="1"/>
          <p:nvPr>
            <p:ph type="title"/>
          </p:nvPr>
        </p:nvSpPr>
        <p:spPr>
          <a:xfrm>
            <a:off x="838200" y="1748452"/>
            <a:ext cx="4974771" cy="3587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lang="en-US">
                <a:solidFill>
                  <a:schemeClr val="lt1"/>
                </a:solidFill>
              </a:rPr>
              <a:t>What Actually Happened</a:t>
            </a:r>
            <a:endParaRPr/>
          </a:p>
        </p:txBody>
      </p:sp>
      <p:grpSp>
        <p:nvGrpSpPr>
          <p:cNvPr id="224" name="Google Shape;224;p29"/>
          <p:cNvGrpSpPr/>
          <p:nvPr/>
        </p:nvGrpSpPr>
        <p:grpSpPr>
          <a:xfrm>
            <a:off x="693117" y="1193254"/>
            <a:ext cx="1291642" cy="429215"/>
            <a:chOff x="2504802" y="1755501"/>
            <a:chExt cx="1598829" cy="531293"/>
          </a:xfrm>
        </p:grpSpPr>
        <p:sp>
          <p:nvSpPr>
            <p:cNvPr id="225" name="Google Shape;225;p29"/>
            <p:cNvSpPr/>
            <p:nvPr/>
          </p:nvSpPr>
          <p:spPr>
            <a:xfrm>
              <a:off x="2504802" y="2113855"/>
              <a:ext cx="1598614" cy="172939"/>
            </a:xfrm>
            <a:custGeom>
              <a:rect b="b" l="l" r="r" t="t"/>
              <a:pathLst>
                <a:path extrusionOk="0" h="172939" w="1598614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2504802" y="1755501"/>
              <a:ext cx="1598829" cy="172724"/>
            </a:xfrm>
            <a:custGeom>
              <a:rect b="b" l="l" r="r" t="t"/>
              <a:pathLst>
                <a:path extrusionOk="0" h="172724" w="1598829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9"/>
          <p:cNvSpPr/>
          <p:nvPr/>
        </p:nvSpPr>
        <p:spPr>
          <a:xfrm>
            <a:off x="4397727" y="421588"/>
            <a:ext cx="1291468" cy="1291468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4397727" y="421588"/>
            <a:ext cx="1291468" cy="1291468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29"/>
          <p:cNvGrpSpPr/>
          <p:nvPr/>
        </p:nvGrpSpPr>
        <p:grpSpPr>
          <a:xfrm>
            <a:off x="4680915" y="4748271"/>
            <a:ext cx="1330536" cy="1330521"/>
            <a:chOff x="5734037" y="3067039"/>
            <a:chExt cx="724483" cy="724489"/>
          </a:xfrm>
        </p:grpSpPr>
        <p:sp>
          <p:nvSpPr>
            <p:cNvPr id="230" name="Google Shape;230;p29"/>
            <p:cNvSpPr/>
            <p:nvPr/>
          </p:nvSpPr>
          <p:spPr>
            <a:xfrm>
              <a:off x="5734038" y="3067039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5793283" y="3067039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5852433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5911678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5970828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6030074" y="3067039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6089224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5734038" y="3126284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5793283" y="3126282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5852433" y="312628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5911678" y="312628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5970828" y="312628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6030073" y="312628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9"/>
            <p:cNvSpPr/>
            <p:nvPr/>
          </p:nvSpPr>
          <p:spPr>
            <a:xfrm>
              <a:off x="6089224" y="312628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9"/>
            <p:cNvSpPr/>
            <p:nvPr/>
          </p:nvSpPr>
          <p:spPr>
            <a:xfrm>
              <a:off x="5734038" y="3185434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5793283" y="318543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5852433" y="318543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5911678" y="318543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5970828" y="318543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6030074" y="318543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6089224" y="318543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5734038" y="3244679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5793283" y="3244677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5852433" y="324467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5911678" y="324467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5970828" y="324467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6030073" y="324467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6089224" y="324467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5734038" y="3303829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5793283" y="330382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5852433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5911678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5970828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6030073" y="330382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6089224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5734038" y="3363074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5793283" y="3363072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5852433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5911678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5970828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030073" y="336307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6089224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5734038" y="342222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5793283" y="34222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5852433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5911678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5970828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6030073" y="34222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6089224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6148469" y="3067039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6207620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6266865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6326014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6385260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6444410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6148469" y="3126281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6207620" y="312628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6266865" y="312628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6326014" y="312628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6385260" y="312628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6444410" y="3126283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6148469" y="3185433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6207620" y="31854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6266865" y="31854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6326014" y="31854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6385260" y="31854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6444410" y="3185432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6148469" y="3244676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6207620" y="3244676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6266865" y="3244676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6326014" y="3244676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6385260" y="3244676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6444410" y="32446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6148469" y="330382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6207620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6266865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6326014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6385260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6444410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6148469" y="3363072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6207620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6266865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6326014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6385260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6444410" y="3363074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6148469" y="34222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6207620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6266865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6326014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6385260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6444410" y="342222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5734038" y="3481374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5793283" y="348137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5852433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5911678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5970828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6030074" y="348137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6089224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5734038" y="3540620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5793283" y="354062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5852433" y="354062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5911678" y="354062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5970828" y="354062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6030074" y="354062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089224" y="354062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34038" y="3599770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5793283" y="359977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5852433" y="359977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5911678" y="359977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5970828" y="359977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6030073" y="359977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6089224" y="359977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734037" y="3659014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5793282" y="3659014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5852432" y="365901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5911678" y="365901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5970828" y="365901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6030073" y="3659014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6089224" y="365901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5734039" y="371816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5793284" y="371816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5852434" y="371816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5911679" y="371816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5970829" y="371816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6030074" y="371816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6089225" y="371816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5734040" y="3777410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5793285" y="377741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5852436" y="377740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5911683" y="377740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5970835" y="377740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6030082" y="377741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6089231" y="377740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6148476" y="3481374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6207627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6266872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6326022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6385268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6444417" y="3481373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6148476" y="3540622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6207627" y="354062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6266872" y="35406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6326022" y="354062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6385268" y="35406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6444417" y="3540631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6148476" y="35997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6207627" y="35997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6266872" y="35997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6326022" y="35997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6385268" y="359978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6444417" y="3599782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6148476" y="365902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6207627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6266872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6326022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6385268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6444417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6148476" y="3718177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6207627" y="371817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6266872" y="371817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6326022" y="371817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6385268" y="3718172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6444417" y="371817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6148472" y="3777419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6207622" y="377741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6266868" y="377741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6326024" y="3777383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6385287" y="37774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6444424" y="377742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" name="Google Shape;399;p29"/>
          <p:cNvGrpSpPr/>
          <p:nvPr/>
        </p:nvGrpSpPr>
        <p:grpSpPr>
          <a:xfrm>
            <a:off x="4680915" y="4748271"/>
            <a:ext cx="1330536" cy="1330521"/>
            <a:chOff x="5734037" y="3067039"/>
            <a:chExt cx="724483" cy="724489"/>
          </a:xfrm>
        </p:grpSpPr>
        <p:sp>
          <p:nvSpPr>
            <p:cNvPr id="400" name="Google Shape;400;p29"/>
            <p:cNvSpPr/>
            <p:nvPr/>
          </p:nvSpPr>
          <p:spPr>
            <a:xfrm>
              <a:off x="5734038" y="3067039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5793283" y="3067039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5852433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5911678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5970828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6030074" y="3067039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6089224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5734038" y="3126284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5793283" y="3126282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852433" y="312628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5911678" y="312628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5970828" y="312628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6030073" y="312628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6089224" y="312628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5734038" y="3185434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5793283" y="318543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5852433" y="318543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5911678" y="318543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5970828" y="318543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6030074" y="318543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6089224" y="318543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5734038" y="3244679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5793283" y="3244677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5852433" y="324467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5911678" y="324467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5970828" y="324467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6030073" y="324467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6089224" y="3244677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5734038" y="3303829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5793283" y="330382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5852433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5911678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5970828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6030073" y="330382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089224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5734038" y="3363074"/>
              <a:ext cx="14192" cy="14097"/>
            </a:xfrm>
            <a:custGeom>
              <a:rect b="b" l="l" r="r" t="t"/>
              <a:pathLst>
                <a:path extrusionOk="0" h="14097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5793283" y="3363072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5852433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5911678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5970828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030073" y="336307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6089224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5734038" y="342222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5793283" y="34222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5852433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5911678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5970828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6030073" y="34222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6089224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6148469" y="3067039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6207620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6266865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6326014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6385260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444410" y="3067039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6148469" y="3126281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6207620" y="312628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6266865" y="312628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6326014" y="312628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6385260" y="3126281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6444410" y="3126283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6148469" y="3185433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6207620" y="31854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6266865" y="31854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6326014" y="31854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6385260" y="318543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6444410" y="3185432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6148469" y="3244676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6207620" y="3244676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6266865" y="3244676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6326014" y="3244676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6385260" y="3244676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6444410" y="324467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6148469" y="3303829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6207620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6266865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6326014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6385260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6444410" y="3303829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6148469" y="3363072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6207620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6266865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6326014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6385260" y="3363072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6444410" y="3363074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6148469" y="342222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6207620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6266865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6326014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6385260" y="342222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6444410" y="342222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5734038" y="3481374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5793283" y="348137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5852433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5911678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5970828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6030074" y="3481374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6089224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5734038" y="3540620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5793283" y="354062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5852433" y="354062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5911678" y="354062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5970828" y="354062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6030074" y="3540620"/>
              <a:ext cx="14097" cy="14097"/>
            </a:xfrm>
            <a:custGeom>
              <a:rect b="b" l="l" r="r" t="t"/>
              <a:pathLst>
                <a:path extrusionOk="0" h="14097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6089224" y="354062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5734038" y="3599770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5793283" y="359977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5852433" y="359977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5911678" y="359977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5970828" y="359977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6030073" y="359977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6089224" y="359977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5734037" y="3659014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5793282" y="3659014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5852432" y="365901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5911678" y="365901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5970828" y="365901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6030073" y="3659014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6089224" y="365901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5734039" y="3718165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5793284" y="371816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5852434" y="371816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5911679" y="371816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5970829" y="371816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6030074" y="3718165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6089225" y="3718165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5734040" y="3777410"/>
              <a:ext cx="14192" cy="14096"/>
            </a:xfrm>
            <a:custGeom>
              <a:rect b="b" l="l" r="r" t="t"/>
              <a:pathLst>
                <a:path extrusionOk="0" h="14096" w="14192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5793285" y="377741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5852436" y="377740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5911683" y="377740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5970835" y="377740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6030082" y="3777410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6089231" y="3777408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6148476" y="3481374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6207627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6266872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6326022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6385268" y="348137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6444417" y="3481373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6148476" y="3540622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6207627" y="3540623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6266872" y="35406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6326022" y="354062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6385268" y="354063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6444417" y="3540631"/>
              <a:ext cx="14096" cy="14097"/>
            </a:xfrm>
            <a:custGeom>
              <a:rect b="b" l="l" r="r" t="t"/>
              <a:pathLst>
                <a:path extrusionOk="0" h="14097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6148476" y="3599781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6207627" y="35997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6266872" y="35997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6326022" y="3599781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6385268" y="3599780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6444417" y="3599782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6148476" y="3659026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6207627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6266872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6326022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6385268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6444417" y="365902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6148476" y="3718177"/>
              <a:ext cx="14097" cy="14096"/>
            </a:xfrm>
            <a:custGeom>
              <a:rect b="b" l="l" r="r" t="t"/>
              <a:pathLst>
                <a:path extrusionOk="0" h="14096" w="14097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6207627" y="371817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6266872" y="371817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6326022" y="3718177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6385268" y="3718172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6444417" y="3718176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6148472" y="3777419"/>
              <a:ext cx="14097" cy="14099"/>
            </a:xfrm>
            <a:custGeom>
              <a:rect b="b" l="l" r="r" t="t"/>
              <a:pathLst>
                <a:path extrusionOk="0" h="14099" w="14097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6207622" y="377741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6266868" y="377741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6326024" y="3777383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6385287" y="3777429"/>
              <a:ext cx="14096" cy="14099"/>
            </a:xfrm>
            <a:custGeom>
              <a:rect b="b" l="l" r="r" t="t"/>
              <a:pathLst>
                <a:path extrusionOk="0" h="14099" w="14096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6444424" y="3777424"/>
              <a:ext cx="14096" cy="14096"/>
            </a:xfrm>
            <a:custGeom>
              <a:rect b="b" l="l" r="r" t="t"/>
              <a:pathLst>
                <a:path extrusionOk="0" h="14096" w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29"/>
          <p:cNvSpPr txBox="1"/>
          <p:nvPr>
            <p:ph idx="1" type="body"/>
          </p:nvPr>
        </p:nvSpPr>
        <p:spPr>
          <a:xfrm>
            <a:off x="6477270" y="1130846"/>
            <a:ext cx="497477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Encountered limitations with Trusty: Unable to develop application due to platform restrictions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Decision to switch to OP-TEE for development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Setup OP-TEE environment and successfully configured QEMU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>
                <a:solidFill>
                  <a:schemeClr val="lt1"/>
                </a:solidFill>
              </a:rPr>
              <a:t>Implemented hello world program to establish system functionality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0"/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p30"/>
          <p:cNvCxnSpPr/>
          <p:nvPr/>
        </p:nvCxnSpPr>
        <p:spPr>
          <a:xfrm>
            <a:off x="5133975" y="2423149"/>
            <a:ext cx="0" cy="201168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screenshot of a computer&#10;&#10;Description automatically generated" id="576" name="Google Shape;5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1738" y="639763"/>
            <a:ext cx="5087938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577" name="Google Shape;577;p3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1738" y="3463925"/>
            <a:ext cx="5087938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0"/>
          <p:cNvSpPr txBox="1"/>
          <p:nvPr>
            <p:ph type="title"/>
          </p:nvPr>
        </p:nvSpPr>
        <p:spPr>
          <a:xfrm>
            <a:off x="646744" y="640080"/>
            <a:ext cx="4173905" cy="5577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Play"/>
              <a:buNone/>
            </a:pPr>
            <a:r>
              <a:rPr lang="en-US" sz="54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Screenshots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4" name="Google Shape;584;p31"/>
          <p:cNvGrpSpPr/>
          <p:nvPr/>
        </p:nvGrpSpPr>
        <p:grpSpPr>
          <a:xfrm>
            <a:off x="827089" y="1498602"/>
            <a:ext cx="4403345" cy="3940174"/>
            <a:chOff x="827089" y="1498602"/>
            <a:chExt cx="4403345" cy="3940174"/>
          </a:xfrm>
        </p:grpSpPr>
        <p:sp>
          <p:nvSpPr>
            <p:cNvPr id="585" name="Google Shape;585;p31"/>
            <p:cNvSpPr/>
            <p:nvPr/>
          </p:nvSpPr>
          <p:spPr>
            <a:xfrm>
              <a:off x="827089" y="1498602"/>
              <a:ext cx="4403345" cy="3940174"/>
            </a:xfrm>
            <a:custGeom>
              <a:rect b="b" l="l" r="r" t="t"/>
              <a:pathLst>
                <a:path extrusionOk="0" h="4707593" w="5260975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381000" rotWithShape="0" algn="ctr" dir="5400000" dist="1524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827089" y="1498602"/>
              <a:ext cx="4403345" cy="3940174"/>
            </a:xfrm>
            <a:custGeom>
              <a:rect b="b" l="l" r="r" t="t"/>
              <a:pathLst>
                <a:path extrusionOk="0" h="4707593" w="5260975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dk1">
                <a:alpha val="85882"/>
              </a:schemeClr>
            </a:solidFill>
            <a:ln>
              <a:noFill/>
            </a:ln>
            <a:effectLst>
              <a:outerShdw blurRad="381000" rotWithShape="0" algn="ctr" dir="5400000" dist="1524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7" name="Google Shape;587;p31"/>
          <p:cNvSpPr txBox="1"/>
          <p:nvPr>
            <p:ph type="title"/>
          </p:nvPr>
        </p:nvSpPr>
        <p:spPr>
          <a:xfrm>
            <a:off x="1268127" y="2023558"/>
            <a:ext cx="3521265" cy="2491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4000"/>
              <a:t>Plans</a:t>
            </a:r>
            <a:br>
              <a:rPr lang="en-US" sz="4000"/>
            </a:br>
            <a:r>
              <a:rPr lang="en-US" sz="4000"/>
              <a:t>(Next Week)</a:t>
            </a:r>
            <a:endParaRPr/>
          </a:p>
        </p:txBody>
      </p:sp>
      <p:sp>
        <p:nvSpPr>
          <p:cNvPr id="588" name="Google Shape;588;p31"/>
          <p:cNvSpPr/>
          <p:nvPr/>
        </p:nvSpPr>
        <p:spPr>
          <a:xfrm>
            <a:off x="827088" y="4258080"/>
            <a:ext cx="4403345" cy="1180695"/>
          </a:xfrm>
          <a:custGeom>
            <a:rect b="b" l="l" r="r" t="t"/>
            <a:pathLst>
              <a:path extrusionOk="0" h="1410656" w="5260975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1"/>
          <p:cNvSpPr/>
          <p:nvPr/>
        </p:nvSpPr>
        <p:spPr>
          <a:xfrm>
            <a:off x="827088" y="4258080"/>
            <a:ext cx="4403345" cy="1180695"/>
          </a:xfrm>
          <a:custGeom>
            <a:rect b="b" l="l" r="r" t="t"/>
            <a:pathLst>
              <a:path extrusionOk="0" h="1410656" w="5260975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rotWithShape="1">
            <a:blip r:embed="rId3">
              <a:alphaModFix amt="57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1"/>
          <p:cNvSpPr txBox="1"/>
          <p:nvPr>
            <p:ph idx="1" type="body"/>
          </p:nvPr>
        </p:nvSpPr>
        <p:spPr>
          <a:xfrm>
            <a:off x="6099175" y="1311088"/>
            <a:ext cx="5276850" cy="4327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Define architecture and design considerations for the password manager application within OP-TEE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Begin implementation of core features, such as secure storage and encryption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Evaluate multiple Cryptographic method based on security, efficiency, and compatibility with the OP-TEE environment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2"/>
          <p:cNvSpPr txBox="1"/>
          <p:nvPr>
            <p:ph type="title"/>
          </p:nvPr>
        </p:nvSpPr>
        <p:spPr>
          <a:xfrm>
            <a:off x="838200" y="1641752"/>
            <a:ext cx="439102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sz="40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OP-TEE System Architecture</a:t>
            </a:r>
            <a:endParaRPr/>
          </a:p>
        </p:txBody>
      </p:sp>
      <p:sp>
        <p:nvSpPr>
          <p:cNvPr id="596" name="Google Shape;596;p32"/>
          <p:cNvSpPr txBox="1"/>
          <p:nvPr>
            <p:ph idx="1" type="body"/>
          </p:nvPr>
        </p:nvSpPr>
        <p:spPr>
          <a:xfrm>
            <a:off x="838200" y="3146400"/>
            <a:ext cx="4391025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0" i="0" lang="en-US" sz="2000">
                <a:solidFill>
                  <a:schemeClr val="lt1"/>
                </a:solidFill>
                <a:highlight>
                  <a:srgbClr val="000000"/>
                </a:highlight>
              </a:rPr>
              <a:t>Only trusted applications running on a TEE (Secure World) have complete access to the main processor, peripherals and memory, while hardware isolation protects these from untrusted applications running on the main operating system (Non-Secure World).</a:t>
            </a:r>
            <a:endParaRPr sz="20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pic>
        <p:nvPicPr>
          <p:cNvPr descr="A diagram of a software system&#10;&#10;Description automatically generated" id="597" name="Google Shape;5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9" y="2067939"/>
            <a:ext cx="5260976" cy="268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3"/>
          <p:cNvSpPr txBox="1"/>
          <p:nvPr>
            <p:ph type="title"/>
          </p:nvPr>
        </p:nvSpPr>
        <p:spPr>
          <a:xfrm>
            <a:off x="838200" y="388308"/>
            <a:ext cx="5499970" cy="1021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Play"/>
              <a:buNone/>
            </a:pPr>
            <a:r>
              <a:rPr lang="en-US" sz="3700">
                <a:solidFill>
                  <a:schemeClr val="lt1"/>
                </a:solidFill>
              </a:rPr>
              <a:t>Summary/Overall Progress</a:t>
            </a:r>
            <a:endParaRPr/>
          </a:p>
        </p:txBody>
      </p:sp>
      <p:cxnSp>
        <p:nvCxnSpPr>
          <p:cNvPr id="604" name="Google Shape;604;p33"/>
          <p:cNvCxnSpPr/>
          <p:nvPr/>
        </p:nvCxnSpPr>
        <p:spPr>
          <a:xfrm rot="10800000">
            <a:off x="126210" y="1440584"/>
            <a:ext cx="621196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" name="Google Shape;605;p33"/>
          <p:cNvSpPr/>
          <p:nvPr/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6" name="Google Shape;606;p33"/>
          <p:cNvGrpSpPr/>
          <p:nvPr/>
        </p:nvGrpSpPr>
        <p:grpSpPr>
          <a:xfrm>
            <a:off x="1479281" y="2341150"/>
            <a:ext cx="9233438" cy="2925000"/>
            <a:chOff x="87043" y="658400"/>
            <a:chExt cx="9233438" cy="2925000"/>
          </a:xfrm>
        </p:grpSpPr>
        <p:sp>
          <p:nvSpPr>
            <p:cNvPr id="607" name="Google Shape;607;p33"/>
            <p:cNvSpPr/>
            <p:nvPr/>
          </p:nvSpPr>
          <p:spPr>
            <a:xfrm>
              <a:off x="624512" y="658400"/>
              <a:ext cx="1681312" cy="168131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982825" y="1016712"/>
              <a:ext cx="964687" cy="96468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87043" y="2863400"/>
              <a:ext cx="275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 txBox="1"/>
            <p:nvPr/>
          </p:nvSpPr>
          <p:spPr>
            <a:xfrm>
              <a:off x="87043" y="2863400"/>
              <a:ext cx="275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Arial"/>
                <a:buNone/>
              </a:pPr>
              <a:r>
                <a:rPr lang="en-US" sz="1300" cap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INITIAL HURDLES FACED WITH TRUSTY AND DECISION TO SWITCH TO OP-TEE</a:t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3863106" y="658400"/>
              <a:ext cx="1681312" cy="168131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221418" y="1016712"/>
              <a:ext cx="964687" cy="9646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3325637" y="2863400"/>
              <a:ext cx="275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 txBox="1"/>
            <p:nvPr/>
          </p:nvSpPr>
          <p:spPr>
            <a:xfrm>
              <a:off x="3325637" y="2863400"/>
              <a:ext cx="275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Arial"/>
                <a:buNone/>
              </a:pPr>
              <a:r>
                <a:rPr lang="en-US" sz="1300" cap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SUCCESSFULLY SETUP OP-TEE ENVIRONMENT AND IMPLEMENTED BASIC FUNCTIONALITY</a:t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7101700" y="658400"/>
              <a:ext cx="1681312" cy="168131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7460012" y="1016712"/>
              <a:ext cx="964687" cy="96468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564231" y="2863400"/>
              <a:ext cx="275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 txBox="1"/>
            <p:nvPr/>
          </p:nvSpPr>
          <p:spPr>
            <a:xfrm>
              <a:off x="6564231" y="2863400"/>
              <a:ext cx="275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300"/>
                <a:buFont typeface="Arial"/>
                <a:buNone/>
              </a:pPr>
              <a:r>
                <a:rPr lang="en-US" sz="1300" cap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rPr>
                <a:t>EXCITEMENT FOR THE NEXT PHASE OF DEVELOPMENT AND ACHIEVING PROJECT GOALS WITH OP-TEE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hoVogue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